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3"/>
  </p:notesMasterIdLst>
  <p:sldIdLst>
    <p:sldId id="502" r:id="rId3"/>
    <p:sldId id="499" r:id="rId4"/>
    <p:sldId id="451" r:id="rId5"/>
    <p:sldId id="452" r:id="rId6"/>
    <p:sldId id="450" r:id="rId7"/>
    <p:sldId id="453" r:id="rId8"/>
    <p:sldId id="504" r:id="rId9"/>
    <p:sldId id="455" r:id="rId10"/>
    <p:sldId id="456" r:id="rId11"/>
    <p:sldId id="458" r:id="rId12"/>
    <p:sldId id="459" r:id="rId13"/>
    <p:sldId id="460" r:id="rId14"/>
    <p:sldId id="461" r:id="rId15"/>
    <p:sldId id="462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1" r:id="rId24"/>
    <p:sldId id="472" r:id="rId25"/>
    <p:sldId id="474" r:id="rId26"/>
    <p:sldId id="473" r:id="rId27"/>
    <p:sldId id="475" r:id="rId28"/>
    <p:sldId id="476" r:id="rId29"/>
    <p:sldId id="478" r:id="rId30"/>
    <p:sldId id="477" r:id="rId31"/>
    <p:sldId id="479" r:id="rId32"/>
    <p:sldId id="505" r:id="rId33"/>
    <p:sldId id="480" r:id="rId34"/>
    <p:sldId id="481" r:id="rId35"/>
    <p:sldId id="500" r:id="rId36"/>
    <p:sldId id="482" r:id="rId37"/>
    <p:sldId id="483" r:id="rId38"/>
    <p:sldId id="484" r:id="rId39"/>
    <p:sldId id="485" r:id="rId40"/>
    <p:sldId id="486" r:id="rId41"/>
    <p:sldId id="487" r:id="rId42"/>
    <p:sldId id="489" r:id="rId43"/>
    <p:sldId id="501" r:id="rId44"/>
    <p:sldId id="490" r:id="rId45"/>
    <p:sldId id="493" r:id="rId46"/>
    <p:sldId id="494" r:id="rId47"/>
    <p:sldId id="495" r:id="rId48"/>
    <p:sldId id="496" r:id="rId49"/>
    <p:sldId id="497" r:id="rId50"/>
    <p:sldId id="492" r:id="rId51"/>
    <p:sldId id="498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47" autoAdjust="0"/>
  </p:normalViewPr>
  <p:slideViewPr>
    <p:cSldViewPr>
      <p:cViewPr>
        <p:scale>
          <a:sx n="81" d="100"/>
          <a:sy n="81" d="100"/>
        </p:scale>
        <p:origin x="-7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11034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Electrical accidents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 smtClean="0"/>
              <a:t>Common causes: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694687" y="2420888"/>
            <a:ext cx="68407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Inattention and carelessness.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Poor housekeeping.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Taking chances.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Overloading of electrical circuits.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Not complying with sound work practices.</a:t>
            </a:r>
          </a:p>
        </p:txBody>
      </p:sp>
    </p:spTree>
    <p:extLst>
      <p:ext uri="{BB962C8B-B14F-4D97-AF65-F5344CB8AC3E}">
        <p14:creationId xmlns:p14="http://schemas.microsoft.com/office/powerpoint/2010/main" val="240440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420888"/>
            <a:ext cx="741682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Bypassing or ignoring safety procedures.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Lack of knowledge.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Fatigue.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Faulty or unguarded machinery.</a:t>
            </a:r>
            <a:endParaRPr lang="en-ZA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Electrical </a:t>
            </a:r>
            <a:r>
              <a:rPr lang="en-ZA" dirty="0" smtClean="0"/>
              <a:t>accidents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 smtClean="0"/>
              <a:t>Common causes: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388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Electrical safeguards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Examples of electrical safeguards: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0735" y="2564904"/>
            <a:ext cx="6840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Circuit-breakers.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Direct earthing.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Isolating transformers.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Double-insulated appliances.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Earth leakage units.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4114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Safety precautions when working with or near electricity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9990"/>
            <a:ext cx="7721204" cy="413531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Do not use power tools with faulty cords.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Do not use outlets or cords that have exposed wiring.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Use only cords or tools that are rated for the level of amperage or wattage that you are using.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Wet or damp areas have a greater risk of electric shock.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Know where the distribution board is.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7228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91269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Safety precautions when working with or near </a:t>
            </a:r>
            <a:r>
              <a:rPr lang="en-ZA" dirty="0" smtClean="0"/>
              <a:t>electricity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48880"/>
            <a:ext cx="7721204" cy="36724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Ensure that all circuit-breakers are labelled.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Do not block access to circuit-breakers.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Do not use metallic ladders near power lines.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Lock out an isolator in the off position and place a tag on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Electrical accident: always disconnect the current first before attending to the accident.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2800" dirty="0"/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7853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Electric power tools</a:t>
            </a:r>
            <a:endParaRPr lang="en-ZA" b="0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92039"/>
              </p:ext>
            </p:extLst>
          </p:nvPr>
        </p:nvGraphicFramePr>
        <p:xfrm>
          <a:off x="755576" y="2276872"/>
          <a:ext cx="7200800" cy="2952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00800">
                  <a:extLst>
                    <a:ext uri="{9D8B030D-6E8A-4147-A177-3AD203B41FA5}">
                      <a16:colId xmlns:a16="http://schemas.microsoft.com/office/drawing/2014/main" xmlns="" val="551538625"/>
                    </a:ext>
                  </a:extLst>
                </a:gridCol>
              </a:tblGrid>
              <a:tr h="539542">
                <a:tc>
                  <a:txBody>
                    <a:bodyPr/>
                    <a:lstStyle/>
                    <a:p>
                      <a:pPr algn="l"/>
                      <a:r>
                        <a:rPr lang="en-ZA" sz="2500" dirty="0"/>
                        <a:t>Work area (Safety)</a:t>
                      </a:r>
                      <a:endParaRPr lang="en-ZA" sz="2500" dirty="0">
                        <a:solidFill>
                          <a:schemeClr val="tx1"/>
                        </a:solidFill>
                      </a:endParaRPr>
                    </a:p>
                  </a:txBody>
                  <a:tcPr marL="113413" marR="113413" marT="56706" marB="56706"/>
                </a:tc>
                <a:extLst>
                  <a:ext uri="{0D108BD9-81ED-4DB2-BD59-A6C34878D82A}">
                    <a16:rowId xmlns:a16="http://schemas.microsoft.com/office/drawing/2014/main" xmlns="" val="3570859082"/>
                  </a:ext>
                </a:extLst>
              </a:tr>
              <a:tr h="53816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Keep the work area and table clean and well lit.</a:t>
                      </a:r>
                    </a:p>
                  </a:txBody>
                  <a:tcPr marL="113413" marR="113413" marT="56706" marB="56706"/>
                </a:tc>
                <a:extLst>
                  <a:ext uri="{0D108BD9-81ED-4DB2-BD59-A6C34878D82A}">
                    <a16:rowId xmlns:a16="http://schemas.microsoft.com/office/drawing/2014/main" xmlns="" val="2350234186"/>
                  </a:ext>
                </a:extLst>
              </a:tr>
              <a:tr h="92205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Do not operate power tools in an explosive atmosphere.</a:t>
                      </a:r>
                    </a:p>
                  </a:txBody>
                  <a:tcPr marL="113413" marR="113413" marT="56706" marB="56706"/>
                </a:tc>
                <a:extLst>
                  <a:ext uri="{0D108BD9-81ED-4DB2-BD59-A6C34878D82A}">
                    <a16:rowId xmlns:a16="http://schemas.microsoft.com/office/drawing/2014/main" xmlns="" val="2298449144"/>
                  </a:ext>
                </a:extLst>
              </a:tr>
              <a:tr h="95256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 smtClean="0"/>
                        <a:t>Keep bystanders, children and visitors away while operating an electric power tool.</a:t>
                      </a:r>
                      <a:endParaRPr lang="en-ZA" sz="2400" b="0" dirty="0"/>
                    </a:p>
                  </a:txBody>
                  <a:tcPr marL="113413" marR="113413" marT="56706" marB="56706"/>
                </a:tc>
                <a:extLst>
                  <a:ext uri="{0D108BD9-81ED-4DB2-BD59-A6C34878D82A}">
                    <a16:rowId xmlns:a16="http://schemas.microsoft.com/office/drawing/2014/main" xmlns="" val="92240661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4340" y="1690689"/>
            <a:ext cx="608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Basic safety measures for power tools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4290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90" y="105802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Electric power </a:t>
            </a:r>
            <a:r>
              <a:rPr lang="en-ZA" dirty="0" smtClean="0"/>
              <a:t>tools</a:t>
            </a:r>
            <a:endParaRPr lang="en-ZA" b="0" i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286799"/>
              </p:ext>
            </p:extLst>
          </p:nvPr>
        </p:nvGraphicFramePr>
        <p:xfrm>
          <a:off x="654690" y="1708048"/>
          <a:ext cx="7228920" cy="44801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28920">
                  <a:extLst>
                    <a:ext uri="{9D8B030D-6E8A-4147-A177-3AD203B41FA5}">
                      <a16:colId xmlns:a16="http://schemas.microsoft.com/office/drawing/2014/main" xmlns="" val="2785875920"/>
                    </a:ext>
                  </a:extLst>
                </a:gridCol>
              </a:tblGrid>
              <a:tr h="501529">
                <a:tc>
                  <a:txBody>
                    <a:bodyPr/>
                    <a:lstStyle/>
                    <a:p>
                      <a:pPr algn="l"/>
                      <a:r>
                        <a:rPr lang="en-ZA" sz="2600" dirty="0"/>
                        <a:t>Electrical safety</a:t>
                      </a:r>
                      <a:endParaRPr lang="en-ZA" sz="2600" dirty="0">
                        <a:solidFill>
                          <a:schemeClr val="tx1"/>
                        </a:solidFill>
                      </a:endParaRP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995508100"/>
                  </a:ext>
                </a:extLst>
              </a:tr>
              <a:tr h="79775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Never remove the earth wire or modify the plug in any way.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1615634743"/>
                  </a:ext>
                </a:extLst>
              </a:tr>
              <a:tr h="45475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Do not use a power tool in rain or a wet environment.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3695494160"/>
                  </a:ext>
                </a:extLst>
              </a:tr>
              <a:tr h="79775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Check that the plug is not cracked, broken or showing signs of burn</a:t>
                      </a:r>
                      <a:r>
                        <a:rPr lang="en-ZA" sz="2300" b="0" baseline="0" dirty="0"/>
                        <a:t> </a:t>
                      </a:r>
                      <a:r>
                        <a:rPr lang="en-ZA" sz="2300" b="0" dirty="0"/>
                        <a:t>marks before using it.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1565841004"/>
                  </a:ext>
                </a:extLst>
              </a:tr>
              <a:tr h="188432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Regularly inspect cables for faults, damage, wear and tear. 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6894290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25144"/>
            <a:ext cx="5004243" cy="1152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690" y="1231310"/>
            <a:ext cx="608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Basic safety measures for power tools (continued)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5832696"/>
            <a:ext cx="682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Figure 6.4 Damaged cables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053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Electric power </a:t>
            </a:r>
            <a:r>
              <a:rPr lang="en-ZA" dirty="0" smtClean="0"/>
              <a:t>tools</a:t>
            </a:r>
            <a:endParaRPr lang="en-ZA" b="0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854968"/>
              </p:ext>
            </p:extLst>
          </p:nvPr>
        </p:nvGraphicFramePr>
        <p:xfrm>
          <a:off x="661035" y="2264233"/>
          <a:ext cx="7344816" cy="23042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xmlns="" val="735672871"/>
                    </a:ext>
                  </a:extLst>
                </a:gridCol>
              </a:tblGrid>
              <a:tr h="590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600" dirty="0"/>
                        <a:t>Electrical </a:t>
                      </a:r>
                      <a:r>
                        <a:rPr lang="en-ZA" sz="2600" dirty="0" smtClean="0"/>
                        <a:t>safety </a:t>
                      </a:r>
                      <a:r>
                        <a:rPr lang="en-ZA" sz="2000" b="0" i="1" dirty="0" smtClean="0">
                          <a:solidFill>
                            <a:schemeClr val="bg1"/>
                          </a:solidFill>
                        </a:rPr>
                        <a:t>(continued)</a:t>
                      </a:r>
                      <a:endParaRPr lang="en-ZA" sz="2000" dirty="0">
                        <a:solidFill>
                          <a:schemeClr val="tx1"/>
                        </a:solidFill>
                      </a:endParaRPr>
                    </a:p>
                  </a:txBody>
                  <a:tcPr marL="112813" marR="112813" marT="56406" marB="56406"/>
                </a:tc>
                <a:extLst>
                  <a:ext uri="{0D108BD9-81ED-4DB2-BD59-A6C34878D82A}">
                    <a16:rowId xmlns:a16="http://schemas.microsoft.com/office/drawing/2014/main" xmlns="" val="1818921776"/>
                  </a:ext>
                </a:extLst>
              </a:tr>
              <a:tr h="57136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Use approved extension cables to extend cables.</a:t>
                      </a:r>
                    </a:p>
                  </a:txBody>
                  <a:tcPr marL="112813" marR="112813" marT="56406" marB="56406"/>
                </a:tc>
                <a:extLst>
                  <a:ext uri="{0D108BD9-81ED-4DB2-BD59-A6C34878D82A}">
                    <a16:rowId xmlns:a16="http://schemas.microsoft.com/office/drawing/2014/main" xmlns="" val="3556293974"/>
                  </a:ext>
                </a:extLst>
              </a:tr>
              <a:tr h="57136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Never carry or hold a power tool by its cable.</a:t>
                      </a:r>
                    </a:p>
                  </a:txBody>
                  <a:tcPr marL="112813" marR="112813" marT="56406" marB="56406"/>
                </a:tc>
                <a:extLst>
                  <a:ext uri="{0D108BD9-81ED-4DB2-BD59-A6C34878D82A}">
                    <a16:rowId xmlns:a16="http://schemas.microsoft.com/office/drawing/2014/main" xmlns="" val="431106766"/>
                  </a:ext>
                </a:extLst>
              </a:tr>
              <a:tr h="57136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Keep cables away from heat, oil and sharp edges.</a:t>
                      </a:r>
                    </a:p>
                  </a:txBody>
                  <a:tcPr marL="112813" marR="112813" marT="56406" marB="56406"/>
                </a:tc>
                <a:extLst>
                  <a:ext uri="{0D108BD9-81ED-4DB2-BD59-A6C34878D82A}">
                    <a16:rowId xmlns:a16="http://schemas.microsoft.com/office/drawing/2014/main" xmlns="" val="347940313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2" y="1690689"/>
            <a:ext cx="608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Basic safety measures for power tools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7534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Electric power </a:t>
            </a:r>
            <a:r>
              <a:rPr lang="en-ZA" dirty="0" smtClean="0"/>
              <a:t>tools</a:t>
            </a:r>
            <a:endParaRPr lang="en-ZA" b="0" i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655910"/>
              </p:ext>
            </p:extLst>
          </p:nvPr>
        </p:nvGraphicFramePr>
        <p:xfrm>
          <a:off x="628650" y="2132856"/>
          <a:ext cx="7378254" cy="38416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78254">
                  <a:extLst>
                    <a:ext uri="{9D8B030D-6E8A-4147-A177-3AD203B41FA5}">
                      <a16:colId xmlns:a16="http://schemas.microsoft.com/office/drawing/2014/main" xmlns="" val="27858759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ZA" sz="2600" dirty="0"/>
                        <a:t>Personal safety</a:t>
                      </a:r>
                      <a:endParaRPr lang="en-ZA" sz="2600" dirty="0">
                        <a:solidFill>
                          <a:schemeClr val="tx1"/>
                        </a:solidFill>
                      </a:endParaRP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995508100"/>
                  </a:ext>
                </a:extLst>
              </a:tr>
              <a:tr h="79775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Stay alert, watch what you are doing and use common sense when operating any power tool. 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1615634743"/>
                  </a:ext>
                </a:extLst>
              </a:tr>
              <a:tr h="45475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Do not use a power tool when you are tired or under the influence of drugs, alcohol or medication.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3695494160"/>
                  </a:ext>
                </a:extLst>
              </a:tr>
              <a:tr h="79775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Dress appropriately – do not wear loose clothing or jewellery.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1565841004"/>
                  </a:ext>
                </a:extLst>
              </a:tr>
              <a:tr h="89525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Keep long hair, clothing and gloves away from moving parts.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689429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1660525"/>
            <a:ext cx="608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Basic safety measures for power tools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836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Electric power </a:t>
            </a:r>
            <a:r>
              <a:rPr lang="en-ZA" dirty="0" smtClean="0"/>
              <a:t>tools</a:t>
            </a:r>
            <a:endParaRPr lang="en-ZA" b="0" i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107201"/>
              </p:ext>
            </p:extLst>
          </p:nvPr>
        </p:nvGraphicFramePr>
        <p:xfrm>
          <a:off x="653355" y="2204864"/>
          <a:ext cx="7272808" cy="34563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xmlns="" val="2785875920"/>
                    </a:ext>
                  </a:extLst>
                </a:gridCol>
              </a:tblGrid>
              <a:tr h="501529">
                <a:tc>
                  <a:txBody>
                    <a:bodyPr/>
                    <a:lstStyle/>
                    <a:p>
                      <a:pPr algn="l"/>
                      <a:r>
                        <a:rPr lang="en-ZA" sz="2600" dirty="0"/>
                        <a:t>Personal safety </a:t>
                      </a:r>
                      <a:r>
                        <a:rPr lang="en-ZA" sz="2000" b="0" i="1" dirty="0"/>
                        <a:t>(continued)</a:t>
                      </a:r>
                      <a:endParaRPr lang="en-ZA" sz="26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995508100"/>
                  </a:ext>
                </a:extLst>
              </a:tr>
              <a:tr h="79775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Ensure that the power tool switch is off before plugging it in.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1615634743"/>
                  </a:ext>
                </a:extLst>
              </a:tr>
              <a:tr h="45475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Avoid inhaling dust and chemicals or allowing chemicals to come into</a:t>
                      </a:r>
                      <a:r>
                        <a:rPr lang="en-ZA" sz="2300" b="0" baseline="0" dirty="0"/>
                        <a:t> </a:t>
                      </a:r>
                      <a:r>
                        <a:rPr lang="en-ZA" sz="2300" b="0" dirty="0"/>
                        <a:t>contact with your skin.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3695494160"/>
                  </a:ext>
                </a:extLst>
              </a:tr>
              <a:tr h="79775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Remove adjusting keys or wrenches before turning the power tool on.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1565841004"/>
                  </a:ext>
                </a:extLst>
              </a:tr>
              <a:tr h="51000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Always wear appropriate PPE.</a:t>
                      </a:r>
                    </a:p>
                  </a:txBody>
                  <a:tcPr marL="111754" marR="111754" marT="55877" marB="55877"/>
                </a:tc>
                <a:extLst>
                  <a:ext uri="{0D108BD9-81ED-4DB2-BD59-A6C34878D82A}">
                    <a16:rowId xmlns:a16="http://schemas.microsoft.com/office/drawing/2014/main" xmlns="" val="689429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3355" y="1660525"/>
            <a:ext cx="608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Basic safety measures for power tools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1360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Electronic systems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746827"/>
              </p:ext>
            </p:extLst>
          </p:nvPr>
        </p:nvGraphicFramePr>
        <p:xfrm>
          <a:off x="628650" y="2276872"/>
          <a:ext cx="7344816" cy="37652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xmlns="" val="1184733115"/>
                    </a:ext>
                  </a:extLst>
                </a:gridCol>
              </a:tblGrid>
              <a:tr h="613311">
                <a:tc>
                  <a:txBody>
                    <a:bodyPr/>
                    <a:lstStyle/>
                    <a:p>
                      <a:pPr algn="l"/>
                      <a:r>
                        <a:rPr lang="en-ZA" sz="2600" dirty="0">
                          <a:solidFill>
                            <a:schemeClr val="tx1"/>
                          </a:solidFill>
                        </a:rPr>
                        <a:t>General safety precautions</a:t>
                      </a:r>
                    </a:p>
                  </a:txBody>
                  <a:tcPr marL="118320" marR="118320" marT="59160" marB="59160"/>
                </a:tc>
                <a:extLst>
                  <a:ext uri="{0D108BD9-81ED-4DB2-BD59-A6C34878D82A}">
                    <a16:rowId xmlns:a16="http://schemas.microsoft.com/office/drawing/2014/main" xmlns="" val="3846323655"/>
                  </a:ext>
                </a:extLst>
              </a:tr>
              <a:tr h="47985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Disconnect</a:t>
                      </a:r>
                      <a:r>
                        <a:rPr lang="en-ZA" sz="2400" b="0" baseline="0" dirty="0"/>
                        <a:t> all </a:t>
                      </a:r>
                      <a:r>
                        <a:rPr lang="en-ZA" sz="2400" b="0" dirty="0"/>
                        <a:t>power sources and discharge capacitors before working with an electronic system.</a:t>
                      </a:r>
                    </a:p>
                  </a:txBody>
                  <a:tcPr marL="118320" marR="118320" marT="59160" marB="59160"/>
                </a:tc>
                <a:extLst>
                  <a:ext uri="{0D108BD9-81ED-4DB2-BD59-A6C34878D82A}">
                    <a16:rowId xmlns:a16="http://schemas.microsoft.com/office/drawing/2014/main" xmlns="" val="27531905"/>
                  </a:ext>
                </a:extLst>
              </a:tr>
              <a:tr h="47985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Ensure that you are properly grounded.</a:t>
                      </a:r>
                    </a:p>
                  </a:txBody>
                  <a:tcPr marL="118320" marR="118320" marT="59160" marB="59160"/>
                </a:tc>
                <a:extLst>
                  <a:ext uri="{0D108BD9-81ED-4DB2-BD59-A6C34878D82A}">
                    <a16:rowId xmlns:a16="http://schemas.microsoft.com/office/drawing/2014/main" xmlns="" val="1483712234"/>
                  </a:ext>
                </a:extLst>
              </a:tr>
              <a:tr h="47985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Study the schematic and wiring diagrams of the equipment on which you will be working. </a:t>
                      </a:r>
                    </a:p>
                  </a:txBody>
                  <a:tcPr marL="118320" marR="118320" marT="59160" marB="59160"/>
                </a:tc>
                <a:extLst>
                  <a:ext uri="{0D108BD9-81ED-4DB2-BD59-A6C34878D82A}">
                    <a16:rowId xmlns:a16="http://schemas.microsoft.com/office/drawing/2014/main" xmlns="" val="3740692884"/>
                  </a:ext>
                </a:extLst>
              </a:tr>
              <a:tr h="47985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2400" b="0" dirty="0"/>
                        <a:t>Remove all metal items and jewellery.</a:t>
                      </a:r>
                    </a:p>
                  </a:txBody>
                  <a:tcPr marL="118320" marR="118320" marT="59160" marB="5916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985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2400" b="0" dirty="0"/>
                        <a:t>Wear electrical safety shoes.</a:t>
                      </a:r>
                    </a:p>
                  </a:txBody>
                  <a:tcPr marL="118320" marR="118320" marT="59160" marB="5916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1672099"/>
            <a:ext cx="682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Basic safety measures for electronic systems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823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Electronic systems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947339"/>
              </p:ext>
            </p:extLst>
          </p:nvPr>
        </p:nvGraphicFramePr>
        <p:xfrm>
          <a:off x="630095" y="2204864"/>
          <a:ext cx="7272808" cy="31628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xmlns="" val="1184733115"/>
                    </a:ext>
                  </a:extLst>
                </a:gridCol>
              </a:tblGrid>
              <a:tr h="613311">
                <a:tc>
                  <a:txBody>
                    <a:bodyPr/>
                    <a:lstStyle/>
                    <a:p>
                      <a:pPr algn="l"/>
                      <a:r>
                        <a:rPr lang="en-ZA" sz="2600" dirty="0">
                          <a:solidFill>
                            <a:schemeClr val="tx1"/>
                          </a:solidFill>
                        </a:rPr>
                        <a:t>General safety precautions </a:t>
                      </a:r>
                      <a:r>
                        <a:rPr lang="en-ZA" sz="2000" b="0" i="1" dirty="0">
                          <a:solidFill>
                            <a:schemeClr val="tx1"/>
                          </a:solidFill>
                        </a:rPr>
                        <a:t>(continued)</a:t>
                      </a:r>
                      <a:endParaRPr lang="en-ZA" sz="26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118320" marR="118320" marT="59160" marB="59160"/>
                </a:tc>
                <a:extLst>
                  <a:ext uri="{0D108BD9-81ED-4DB2-BD59-A6C34878D82A}">
                    <a16:rowId xmlns:a16="http://schemas.microsoft.com/office/drawing/2014/main" xmlns="" val="3846323655"/>
                  </a:ext>
                </a:extLst>
              </a:tr>
              <a:tr h="6078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Never work alone and make sure you both know where to switch off the power.</a:t>
                      </a:r>
                    </a:p>
                  </a:txBody>
                  <a:tcPr marL="118320" marR="118320" marT="59160" marB="59160"/>
                </a:tc>
                <a:extLst>
                  <a:ext uri="{0D108BD9-81ED-4DB2-BD59-A6C34878D82A}">
                    <a16:rowId xmlns:a16="http://schemas.microsoft.com/office/drawing/2014/main" xmlns="" val="3740692884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Use test probes with safety guards or barriers on the</a:t>
                      </a:r>
                      <a:r>
                        <a:rPr lang="en-ZA" sz="2400" b="0" baseline="0" dirty="0"/>
                        <a:t> </a:t>
                      </a:r>
                      <a:r>
                        <a:rPr lang="en-ZA" sz="2400" b="0" dirty="0"/>
                        <a:t>tips.</a:t>
                      </a:r>
                    </a:p>
                  </a:txBody>
                  <a:tcPr marL="118320" marR="118320" marT="59160" marB="59160"/>
                </a:tc>
                <a:extLst>
                  <a:ext uri="{0D108BD9-81ED-4DB2-BD59-A6C34878D82A}">
                    <a16:rowId xmlns:a16="http://schemas.microsoft.com/office/drawing/2014/main" xmlns="" val="3903521285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Keep your body clear of any metal parts of the</a:t>
                      </a:r>
                      <a:r>
                        <a:rPr lang="en-ZA" sz="2400" b="0" baseline="0" dirty="0"/>
                        <a:t> </a:t>
                      </a:r>
                      <a:r>
                        <a:rPr lang="en-ZA" sz="2400" b="0" dirty="0"/>
                        <a:t>equipment on which you are working.</a:t>
                      </a:r>
                    </a:p>
                  </a:txBody>
                  <a:tcPr marL="118320" marR="118320" marT="59160" marB="59160"/>
                </a:tc>
                <a:extLst>
                  <a:ext uri="{0D108BD9-81ED-4DB2-BD59-A6C34878D82A}">
                    <a16:rowId xmlns:a16="http://schemas.microsoft.com/office/drawing/2014/main" xmlns="" val="233257738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1658123"/>
            <a:ext cx="682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Basic safety measures for electronic systems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565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867" y="215980"/>
            <a:ext cx="7721204" cy="1325563"/>
          </a:xfrm>
        </p:spPr>
        <p:txBody>
          <a:bodyPr/>
          <a:lstStyle/>
          <a:p>
            <a:r>
              <a:rPr lang="en-ZA" dirty="0"/>
              <a:t>Electrostatic charges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829004"/>
              </p:ext>
            </p:extLst>
          </p:nvPr>
        </p:nvGraphicFramePr>
        <p:xfrm>
          <a:off x="615961" y="1844824"/>
          <a:ext cx="7272809" cy="43136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72809">
                  <a:extLst>
                    <a:ext uri="{9D8B030D-6E8A-4147-A177-3AD203B41FA5}">
                      <a16:colId xmlns:a16="http://schemas.microsoft.com/office/drawing/2014/main" xmlns="" val="1279752844"/>
                    </a:ext>
                  </a:extLst>
                </a:gridCol>
              </a:tblGrid>
              <a:tr h="536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</a:rPr>
                        <a:t>Handling semiconductor devices</a:t>
                      </a:r>
                    </a:p>
                  </a:txBody>
                  <a:tcPr marL="116596" marR="116596" marT="58297" marB="58297"/>
                </a:tc>
                <a:extLst>
                  <a:ext uri="{0D108BD9-81ED-4DB2-BD59-A6C34878D82A}">
                    <a16:rowId xmlns:a16="http://schemas.microsoft.com/office/drawing/2014/main" xmlns="" val="708275425"/>
                  </a:ext>
                </a:extLst>
              </a:tr>
              <a:tr h="52586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Earth yourself with a wrist strap and a resistor.</a:t>
                      </a:r>
                    </a:p>
                  </a:txBody>
                  <a:tcPr marL="116596" marR="116596" marT="58297" marB="58297"/>
                </a:tc>
                <a:extLst>
                  <a:ext uri="{0D108BD9-81ED-4DB2-BD59-A6C34878D82A}">
                    <a16:rowId xmlns:a16="http://schemas.microsoft.com/office/drawing/2014/main" xmlns="" val="2603002836"/>
                  </a:ext>
                </a:extLst>
              </a:tr>
              <a:tr h="90864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Ensure that all mains-powered equipment is connected to the mains </a:t>
                      </a:r>
                      <a:r>
                        <a:rPr lang="en-ZA" sz="2300" b="0" dirty="0" smtClean="0"/>
                        <a:t>with an </a:t>
                      </a:r>
                      <a:r>
                        <a:rPr lang="en-ZA" sz="2300" b="0" dirty="0"/>
                        <a:t>earth-leakage switch.</a:t>
                      </a:r>
                    </a:p>
                  </a:txBody>
                  <a:tcPr marL="116596" marR="116596" marT="58297" marB="58297"/>
                </a:tc>
                <a:extLst>
                  <a:ext uri="{0D108BD9-81ED-4DB2-BD59-A6C34878D82A}">
                    <a16:rowId xmlns:a16="http://schemas.microsoft.com/office/drawing/2014/main" xmlns="" val="3456080582"/>
                  </a:ext>
                </a:extLst>
              </a:tr>
              <a:tr h="52586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Equipment cases should be earthed.</a:t>
                      </a:r>
                    </a:p>
                  </a:txBody>
                  <a:tcPr marL="116596" marR="116596" marT="58297" marB="58297"/>
                </a:tc>
                <a:extLst>
                  <a:ext uri="{0D108BD9-81ED-4DB2-BD59-A6C34878D82A}">
                    <a16:rowId xmlns:a16="http://schemas.microsoft.com/office/drawing/2014/main" xmlns="" val="4206394475"/>
                  </a:ext>
                </a:extLst>
              </a:tr>
              <a:tr h="90864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Check packaging and manufacturers’ manuals for electrostatic</a:t>
                      </a:r>
                      <a:r>
                        <a:rPr lang="en-ZA" sz="2300" b="0" baseline="0" dirty="0"/>
                        <a:t> </a:t>
                      </a:r>
                      <a:r>
                        <a:rPr lang="en-ZA" sz="2300" b="0" dirty="0"/>
                        <a:t>discharge (ESD) warnings and instructions.</a:t>
                      </a:r>
                    </a:p>
                  </a:txBody>
                  <a:tcPr marL="116596" marR="116596" marT="58297" marB="58297"/>
                </a:tc>
                <a:extLst>
                  <a:ext uri="{0D108BD9-81ED-4DB2-BD59-A6C34878D82A}">
                    <a16:rowId xmlns:a16="http://schemas.microsoft.com/office/drawing/2014/main" xmlns="" val="1285003539"/>
                  </a:ext>
                </a:extLst>
              </a:tr>
              <a:tr h="90864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Do not touch or handle materials that create static charges without repeating the </a:t>
                      </a:r>
                      <a:r>
                        <a:rPr lang="en-ZA" sz="2300" b="0" dirty="0" err="1"/>
                        <a:t>earthing</a:t>
                      </a:r>
                      <a:r>
                        <a:rPr lang="en-ZA" sz="2300" b="0" dirty="0"/>
                        <a:t> action.</a:t>
                      </a:r>
                    </a:p>
                  </a:txBody>
                  <a:tcPr marL="116596" marR="116596" marT="58297" marB="58297"/>
                </a:tc>
                <a:extLst>
                  <a:ext uri="{0D108BD9-81ED-4DB2-BD59-A6C34878D82A}">
                    <a16:rowId xmlns:a16="http://schemas.microsoft.com/office/drawing/2014/main" xmlns="" val="268414605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3142" y="1367647"/>
            <a:ext cx="682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Handling semiconductor devices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0362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Electrostatic charges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693972"/>
              </p:ext>
            </p:extLst>
          </p:nvPr>
        </p:nvGraphicFramePr>
        <p:xfrm>
          <a:off x="628650" y="2204864"/>
          <a:ext cx="7344816" cy="36410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xmlns="" val="1279752844"/>
                    </a:ext>
                  </a:extLst>
                </a:gridCol>
              </a:tblGrid>
              <a:tr h="5799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</a:rPr>
                        <a:t>Handling semiconductor </a:t>
                      </a:r>
                      <a:r>
                        <a:rPr lang="en-ZA" sz="2400" dirty="0" smtClean="0">
                          <a:solidFill>
                            <a:schemeClr val="tx1"/>
                          </a:solidFill>
                        </a:rPr>
                        <a:t>devices </a:t>
                      </a:r>
                      <a:r>
                        <a:rPr lang="en-ZA" sz="2000" b="0" i="1" dirty="0" smtClean="0">
                          <a:solidFill>
                            <a:schemeClr val="tx1"/>
                          </a:solidFill>
                        </a:rPr>
                        <a:t>(continued)</a:t>
                      </a:r>
                      <a:endParaRPr lang="en-ZA" sz="2000" dirty="0">
                        <a:solidFill>
                          <a:schemeClr val="tx1"/>
                        </a:solidFill>
                      </a:endParaRPr>
                    </a:p>
                  </a:txBody>
                  <a:tcPr marL="116596" marR="116596" marT="58297" marB="58297"/>
                </a:tc>
                <a:extLst>
                  <a:ext uri="{0D108BD9-81ED-4DB2-BD59-A6C34878D82A}">
                    <a16:rowId xmlns:a16="http://schemas.microsoft.com/office/drawing/2014/main" xmlns="" val="708275425"/>
                  </a:ext>
                </a:extLst>
              </a:tr>
              <a:tr h="56104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Wear rubber-soled </a:t>
                      </a:r>
                      <a:r>
                        <a:rPr lang="en-ZA" sz="2300" b="0" dirty="0" smtClean="0"/>
                        <a:t>shoes.</a:t>
                      </a:r>
                      <a:endParaRPr lang="en-ZA" sz="2300" b="0" dirty="0"/>
                    </a:p>
                  </a:txBody>
                  <a:tcPr marL="116596" marR="116596" marT="58297" marB="58297"/>
                </a:tc>
                <a:extLst>
                  <a:ext uri="{0D108BD9-81ED-4DB2-BD59-A6C34878D82A}">
                    <a16:rowId xmlns:a16="http://schemas.microsoft.com/office/drawing/2014/main" xmlns="" val="2603002836"/>
                  </a:ext>
                </a:extLst>
              </a:tr>
              <a:tr h="158417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 smtClean="0"/>
                        <a:t>Avoid working in a carpeted area when touching components. </a:t>
                      </a:r>
                      <a:br>
                        <a:rPr lang="en-ZA" sz="2300" b="0" dirty="0" smtClean="0"/>
                      </a:br>
                      <a:r>
                        <a:rPr lang="en-ZA" sz="2300" b="0" dirty="0" smtClean="0"/>
                        <a:t>The floor area should be covered with anti-static material.</a:t>
                      </a:r>
                      <a:endParaRPr lang="en-ZA" sz="2300" b="0" dirty="0"/>
                    </a:p>
                  </a:txBody>
                  <a:tcPr marL="116596" marR="116596" marT="58297" marB="58297"/>
                </a:tc>
                <a:extLst>
                  <a:ext uri="{0D108BD9-81ED-4DB2-BD59-A6C34878D82A}">
                    <a16:rowId xmlns:a16="http://schemas.microsoft.com/office/drawing/2014/main" xmlns="" val="3456080582"/>
                  </a:ext>
                </a:extLst>
              </a:tr>
              <a:tr h="91587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300" b="0" dirty="0"/>
                        <a:t>Keep static </a:t>
                      </a:r>
                      <a:r>
                        <a:rPr lang="en-ZA" sz="2300" b="0" dirty="0" smtClean="0"/>
                        <a:t>materials away</a:t>
                      </a:r>
                      <a:r>
                        <a:rPr lang="en-ZA" sz="2300" b="0" baseline="0" dirty="0" smtClean="0"/>
                        <a:t> </a:t>
                      </a:r>
                      <a:r>
                        <a:rPr lang="en-ZA" sz="2300" b="0" dirty="0"/>
                        <a:t>from the workbench. </a:t>
                      </a:r>
                      <a:r>
                        <a:rPr lang="en-ZA" sz="2300" b="0" dirty="0" smtClean="0"/>
                        <a:t>Remove </a:t>
                      </a:r>
                      <a:r>
                        <a:rPr lang="en-ZA" sz="2300" b="0" dirty="0"/>
                        <a:t>them before handling semiconductor devices.</a:t>
                      </a:r>
                    </a:p>
                  </a:txBody>
                  <a:tcPr marL="116596" marR="116596" marT="58297" marB="58297"/>
                </a:tc>
                <a:extLst>
                  <a:ext uri="{0D108BD9-81ED-4DB2-BD59-A6C34878D82A}">
                    <a16:rowId xmlns:a16="http://schemas.microsoft.com/office/drawing/2014/main" xmlns="" val="420639447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4846" y="1690689"/>
            <a:ext cx="682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Handling semiconductor devices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354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Mechanical, hydraulic and pneumatic systems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6.2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985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Mechanical systems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90689"/>
            <a:ext cx="5151173" cy="3847282"/>
          </a:xfrm>
        </p:spPr>
      </p:pic>
      <p:sp>
        <p:nvSpPr>
          <p:cNvPr id="5" name="TextBox 4"/>
          <p:cNvSpPr txBox="1"/>
          <p:nvPr/>
        </p:nvSpPr>
        <p:spPr>
          <a:xfrm>
            <a:off x="1475656" y="5693186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6.11 Clothing can get caught in machinery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9798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11" y="1596371"/>
            <a:ext cx="7721204" cy="1325563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ZA" sz="4000" b="0" dirty="0"/>
              <a:t>Mechanical hazards include: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924944"/>
            <a:ext cx="7721204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Movement </a:t>
            </a:r>
            <a:r>
              <a:rPr lang="en-ZA" sz="3200" dirty="0"/>
              <a:t>of parts – rotating, sliding or reciprocating.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Entanglement or catching hair, clothing or jewellery.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Friction and abrasion.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Cutting and shearing.</a:t>
            </a:r>
          </a:p>
          <a:p>
            <a:pPr marL="0" indent="0">
              <a:buNone/>
            </a:pPr>
            <a:endParaRPr lang="en-ZA" sz="4000" dirty="0"/>
          </a:p>
          <a:p>
            <a:pPr marL="0" indent="0">
              <a:buNone/>
            </a:pPr>
            <a:endParaRPr lang="en-ZA" sz="4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Mechanical systems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2709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937171"/>
            <a:ext cx="7721204" cy="3547591"/>
          </a:xfrm>
        </p:spPr>
        <p:txBody>
          <a:bodyPr/>
          <a:lstStyle/>
          <a:p>
            <a:pPr marL="0" indent="0">
              <a:buNone/>
            </a:pPr>
            <a:r>
              <a:rPr lang="en-ZA" sz="4000" dirty="0"/>
              <a:t>Mechanical </a:t>
            </a:r>
            <a:r>
              <a:rPr lang="en-ZA" sz="4000" dirty="0" smtClean="0"/>
              <a:t>hazards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Puncturing</a:t>
            </a:r>
            <a:r>
              <a:rPr lang="en-ZA" sz="3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Impact.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Crushing.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Drawing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Compressed air or high-pressure fluids</a:t>
            </a:r>
            <a:r>
              <a:rPr lang="en-ZA" sz="3200" dirty="0" smtClean="0"/>
              <a:t>.</a:t>
            </a:r>
            <a:endParaRPr lang="en-ZA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Mechanical systems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1524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737" y="1173042"/>
            <a:ext cx="7721204" cy="1325563"/>
          </a:xfrm>
        </p:spPr>
        <p:txBody>
          <a:bodyPr>
            <a:normAutofit/>
          </a:bodyPr>
          <a:lstStyle/>
          <a:p>
            <a:pPr marL="0" indent="0"/>
            <a:r>
              <a:rPr lang="en-ZA" sz="4000" b="0" dirty="0"/>
              <a:t>Non-mechanical hazards include: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7737" y="2204864"/>
            <a:ext cx="7721204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Access </a:t>
            </a:r>
            <a:r>
              <a:rPr lang="en-ZA" sz="2800" dirty="0" smtClean="0"/>
              <a:t>problems.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 smtClean="0"/>
              <a:t>Handling </a:t>
            </a:r>
            <a:r>
              <a:rPr lang="en-ZA" sz="2800" dirty="0"/>
              <a:t>and </a:t>
            </a:r>
            <a:r>
              <a:rPr lang="en-ZA" sz="2800" dirty="0" smtClean="0"/>
              <a:t>lifting.</a:t>
            </a:r>
            <a:endParaRPr lang="en-Z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 smtClean="0"/>
              <a:t>Electrical.</a:t>
            </a:r>
            <a:endParaRPr lang="en-Z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 smtClean="0"/>
              <a:t>Chemical.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Fire and </a:t>
            </a:r>
            <a:r>
              <a:rPr lang="en-ZA" sz="2800" dirty="0" smtClean="0"/>
              <a:t>explosion.</a:t>
            </a:r>
            <a:endParaRPr lang="en-Z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Noise and </a:t>
            </a:r>
            <a:r>
              <a:rPr lang="en-ZA" sz="2800" dirty="0" smtClean="0"/>
              <a:t>vibration.</a:t>
            </a:r>
            <a:endParaRPr lang="en-Z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 smtClean="0"/>
              <a:t>Temperature.</a:t>
            </a:r>
            <a:endParaRPr lang="en-Z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Radiation.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800" dirty="0"/>
          </a:p>
          <a:p>
            <a:endParaRPr lang="en-GB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17737" y="188640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Mechanical systems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075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r>
              <a:rPr lang="en-ZA" dirty="0"/>
              <a:t>Machine guards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38789"/>
            <a:ext cx="5400600" cy="4050451"/>
          </a:xfrm>
        </p:spPr>
      </p:pic>
      <p:sp>
        <p:nvSpPr>
          <p:cNvPr id="5" name="TextBox 4"/>
          <p:cNvSpPr txBox="1"/>
          <p:nvPr/>
        </p:nvSpPr>
        <p:spPr>
          <a:xfrm>
            <a:off x="1403648" y="5733256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6.12 A guard fitted to prevent accidents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2644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Safety measures relating to different engineering systems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5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ZA" sz="4400" dirty="0"/>
              <a:t>Types of machine guards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dirty="0" smtClean="0"/>
              <a:t>Fixed </a:t>
            </a:r>
            <a:r>
              <a:rPr lang="en-ZA" dirty="0"/>
              <a:t>guards.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dirty="0"/>
              <a:t>Interlocking guards.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dirty="0"/>
              <a:t>Adjustable guards.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dirty="0"/>
              <a:t>Self-adjusting guards</a:t>
            </a:r>
            <a:r>
              <a:rPr lang="en-ZA" dirty="0" smtClean="0"/>
              <a:t>.</a:t>
            </a:r>
            <a:endParaRPr lang="en-ZA" dirty="0"/>
          </a:p>
          <a:p>
            <a:pPr marL="0" indent="0">
              <a:spcAft>
                <a:spcPts val="600"/>
              </a:spcAft>
              <a:buNone/>
            </a:pPr>
            <a:endParaRPr lang="en-ZA" sz="4000" dirty="0"/>
          </a:p>
          <a:p>
            <a:pPr marL="0" indent="0">
              <a:spcAft>
                <a:spcPts val="600"/>
              </a:spcAft>
              <a:buNone/>
            </a:pP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122783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21204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b="1" dirty="0" smtClean="0">
                <a:solidFill>
                  <a:srgbClr val="AC0000"/>
                </a:solidFill>
              </a:rPr>
              <a:t>Machine guard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Machine gua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2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r>
              <a:rPr lang="en-ZA" dirty="0"/>
              <a:t>Safety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6792"/>
            <a:ext cx="7721204" cy="667271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The two main safety devices are: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2420888"/>
            <a:ext cx="61206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ZA" sz="3200" dirty="0"/>
              <a:t>Trip devices.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ZA" sz="3200" dirty="0"/>
              <a:t>Two-handed controls.</a:t>
            </a:r>
          </a:p>
        </p:txBody>
      </p:sp>
    </p:spTree>
    <p:extLst>
      <p:ext uri="{BB962C8B-B14F-4D97-AF65-F5344CB8AC3E}">
        <p14:creationId xmlns:p14="http://schemas.microsoft.com/office/powerpoint/2010/main" val="3933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dirty="0"/>
              <a:t>Machine guards and safety devices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992579"/>
              </p:ext>
            </p:extLst>
          </p:nvPr>
        </p:nvGraphicFramePr>
        <p:xfrm>
          <a:off x="628650" y="2348880"/>
          <a:ext cx="7344816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168"/>
                <a:gridCol w="583264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u="none" strike="noStrike" kern="1200" baseline="0" dirty="0" smtClean="0"/>
                        <a:t>Type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u="none" strike="noStrike" kern="1200" baseline="0" dirty="0" smtClean="0"/>
                        <a:t>Safeguarding action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u="none" strike="noStrike" kern="1200" baseline="0" dirty="0" smtClean="0"/>
                        <a:t>Fixed guard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 smtClean="0"/>
                        <a:t>Provides a barrier that prevents hands or fingers reaching through, over, under or around </a:t>
                      </a:r>
                      <a:r>
                        <a:rPr lang="en-GB" sz="2000" u="none" strike="noStrike" kern="1200" baseline="0" dirty="0" smtClean="0"/>
                        <a:t>the guard.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u="none" strike="noStrike" kern="1200" baseline="0" dirty="0" smtClean="0"/>
                        <a:t>Interlocking guard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 smtClean="0"/>
                        <a:t>Prevents machinery from being operated unless the guard is in place.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u="none" strike="noStrike" kern="1200" baseline="0" dirty="0" smtClean="0"/>
                        <a:t>Adjustable guard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 smtClean="0"/>
                        <a:t>Provides a barrier that may be adjusted to allow a variety of production operations.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u="none" strike="noStrike" kern="1200" baseline="0" dirty="0" smtClean="0"/>
                        <a:t>Self-adjusting</a:t>
                      </a:r>
                    </a:p>
                    <a:p>
                      <a:r>
                        <a:rPr lang="en-GB" sz="2000" u="none" strike="noStrike" kern="1200" baseline="0" dirty="0" smtClean="0"/>
                        <a:t>guard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 smtClean="0"/>
                        <a:t>Provides a barrier that moves according to the size of the workpiece entering the danger </a:t>
                      </a:r>
                      <a:r>
                        <a:rPr lang="en-GB" sz="2000" u="none" strike="noStrike" kern="1200" baseline="0" dirty="0" smtClean="0"/>
                        <a:t>area.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8650" y="1794684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6.1 Guards and safety devices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6548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dirty="0"/>
              <a:t>Machine guards and safety devices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95372"/>
              </p:ext>
            </p:extLst>
          </p:nvPr>
        </p:nvGraphicFramePr>
        <p:xfrm>
          <a:off x="632435" y="2204864"/>
          <a:ext cx="7344816" cy="210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168"/>
                <a:gridCol w="583264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u="none" strike="noStrike" kern="1200" baseline="0" dirty="0" smtClean="0"/>
                        <a:t>Type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u="none" strike="noStrike" kern="1200" baseline="0" dirty="0" smtClean="0"/>
                        <a:t>Safeguarding action </a:t>
                      </a:r>
                      <a:r>
                        <a:rPr lang="en-ZA" sz="2000" b="0" i="1" dirty="0" smtClean="0">
                          <a:solidFill>
                            <a:schemeClr val="bg1"/>
                          </a:solidFill>
                        </a:rPr>
                        <a:t>(continued)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u="none" strike="noStrike" kern="1200" baseline="0" dirty="0" smtClean="0"/>
                        <a:t>Trip device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 smtClean="0"/>
                        <a:t>Stops a machine and makes it safe before or as a person approaches the danger zone</a:t>
                      </a:r>
                      <a:r>
                        <a:rPr lang="en-GB" sz="2000" u="none" strike="noStrike" kern="1200" baseline="0" dirty="0" smtClean="0"/>
                        <a:t>.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u="none" strike="noStrike" kern="1200" baseline="0" dirty="0" smtClean="0"/>
                        <a:t>Two-handed control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 smtClean="0"/>
                        <a:t>Both hands must be in a safe place before the machine can be activated; it should not be possible to operate both controls with one hand.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1659189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6.1 Guards and safety </a:t>
            </a:r>
            <a:r>
              <a:rPr lang="en-ZA" sz="2000" i="1" dirty="0" smtClean="0"/>
              <a:t>devices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3037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dirty="0"/>
              <a:t>Why and how workers are injured by machinery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623499"/>
              </p:ext>
            </p:extLst>
          </p:nvPr>
        </p:nvGraphicFramePr>
        <p:xfrm>
          <a:off x="628650" y="2348880"/>
          <a:ext cx="754375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750">
                  <a:extLst>
                    <a:ext uri="{9D8B030D-6E8A-4147-A177-3AD203B41FA5}">
                      <a16:colId xmlns:a16="http://schemas.microsoft.com/office/drawing/2014/main" xmlns="" val="755956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ZA" sz="2600" dirty="0">
                          <a:solidFill>
                            <a:schemeClr val="bg1"/>
                          </a:solidFill>
                        </a:rPr>
                        <a:t>How serious machine related injuries occur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1138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Badly designed machine guards.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453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Lack of adequate training for workers on the safe use of machines.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234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Poor maintenance of machines and guards.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684166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2400" b="0" dirty="0"/>
                        <a:t>A lack of guards.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68307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2400" b="0" dirty="0"/>
                        <a:t>Systems that encourage shortcuts.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52015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650" y="1819729"/>
            <a:ext cx="653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Why and how workers are injured by machinery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6412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dirty="0"/>
              <a:t>Why and how workers are injured by </a:t>
            </a:r>
            <a:r>
              <a:rPr lang="en-ZA" sz="4000" dirty="0" smtClean="0"/>
              <a:t>machinery</a:t>
            </a:r>
            <a:endParaRPr lang="en-ZA" sz="4000" b="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559447"/>
              </p:ext>
            </p:extLst>
          </p:nvPr>
        </p:nvGraphicFramePr>
        <p:xfrm>
          <a:off x="628650" y="2636912"/>
          <a:ext cx="7615758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5758">
                  <a:extLst>
                    <a:ext uri="{9D8B030D-6E8A-4147-A177-3AD203B41FA5}">
                      <a16:colId xmlns:a16="http://schemas.microsoft.com/office/drawing/2014/main" xmlns="" val="755956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ZA" sz="2600" dirty="0">
                          <a:solidFill>
                            <a:schemeClr val="bg1"/>
                          </a:solidFill>
                        </a:rPr>
                        <a:t>How serious machine related injuries </a:t>
                      </a:r>
                      <a:r>
                        <a:rPr lang="en-ZA" sz="2600" dirty="0" smtClean="0">
                          <a:solidFill>
                            <a:schemeClr val="bg1"/>
                          </a:solidFill>
                        </a:rPr>
                        <a:t>occur </a:t>
                      </a:r>
                      <a:r>
                        <a:rPr lang="en-ZA" sz="2000" b="0" i="1" dirty="0" smtClean="0">
                          <a:solidFill>
                            <a:schemeClr val="bg1"/>
                          </a:solidFill>
                        </a:rPr>
                        <a:t>(continued)</a:t>
                      </a: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1138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Coming into contact with moving parts.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453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Getting trapped between moving parts of a machine or material and any fixed structure.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234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ZA" sz="2400" b="0" dirty="0"/>
                        <a:t>Being hit by material or parts that have been thrown out of the machine.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684166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50" y="1990009"/>
            <a:ext cx="7327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Why and how workers are injured by machinery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586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dirty="0"/>
              <a:t>Where mechanical hazards occur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ZA" sz="3200" dirty="0"/>
              <a:t>The point of operation.</a:t>
            </a:r>
          </a:p>
          <a:p>
            <a:pPr>
              <a:spcAft>
                <a:spcPts val="600"/>
              </a:spcAft>
            </a:pPr>
            <a:r>
              <a:rPr lang="en-ZA" sz="3200" dirty="0"/>
              <a:t>The power transmission components.</a:t>
            </a:r>
          </a:p>
          <a:p>
            <a:pPr>
              <a:spcAft>
                <a:spcPts val="600"/>
              </a:spcAft>
            </a:pPr>
            <a:r>
              <a:rPr lang="en-ZA" sz="3200" dirty="0"/>
              <a:t>Other moving parts.</a:t>
            </a:r>
          </a:p>
        </p:txBody>
      </p:sp>
    </p:spTree>
    <p:extLst>
      <p:ext uri="{BB962C8B-B14F-4D97-AF65-F5344CB8AC3E}">
        <p14:creationId xmlns:p14="http://schemas.microsoft.com/office/powerpoint/2010/main" val="76792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dirty="0"/>
              <a:t>General safety precautions relating to the use of machinery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ZA" sz="2800" dirty="0"/>
              <a:t>Check the machine guards and safety devices regularly.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ZA" sz="2800" dirty="0"/>
              <a:t>Ensure that control switches are clearly marked to indicate which machine they control.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ZA" sz="2800" dirty="0"/>
              <a:t>Ensure that you are trained to work safely on machinery and that you wear appropriate protective clothing.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ZA" sz="2800" dirty="0"/>
              <a:t>Make sure you know how to stop the machine before you even start it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77455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dirty="0"/>
              <a:t>General safety precautions relating to the use of </a:t>
            </a:r>
            <a:r>
              <a:rPr lang="en-ZA" sz="3600" dirty="0" smtClean="0"/>
              <a:t>machinery</a:t>
            </a:r>
            <a:endParaRPr lang="en-ZA" sz="36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 startAt="5"/>
            </a:pPr>
            <a:r>
              <a:rPr lang="en-ZA" sz="2800" dirty="0"/>
              <a:t>Inform your team leader if you think a machine is not working properly.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5"/>
            </a:pPr>
            <a:r>
              <a:rPr lang="en-ZA" sz="2800" dirty="0" smtClean="0"/>
              <a:t>A </a:t>
            </a:r>
            <a:r>
              <a:rPr lang="en-ZA" sz="2800" dirty="0"/>
              <a:t>dusty workplace can be dangerous.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5"/>
            </a:pPr>
            <a:r>
              <a:rPr lang="en-ZA" sz="2800" dirty="0"/>
              <a:t>Machines that are poorly located or that are too close together may not be safe, even if guarded.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5"/>
            </a:pPr>
            <a:r>
              <a:rPr lang="en-ZA" sz="2800" dirty="0"/>
              <a:t>With some machines, wear gloves to protect your hands from the sharp edges of the material being processed. </a:t>
            </a:r>
          </a:p>
        </p:txBody>
      </p:sp>
    </p:spTree>
    <p:extLst>
      <p:ext uri="{BB962C8B-B14F-4D97-AF65-F5344CB8AC3E}">
        <p14:creationId xmlns:p14="http://schemas.microsoft.com/office/powerpoint/2010/main" val="107169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Electrical and electronic</a:t>
            </a:r>
            <a:br>
              <a:rPr lang="en-ZA" sz="5400" b="0" dirty="0"/>
            </a:br>
            <a:r>
              <a:rPr lang="en-ZA" sz="5400" b="0" dirty="0"/>
              <a:t>systems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6.1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036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dirty="0"/>
              <a:t>General safety precautions relating to the use of </a:t>
            </a:r>
            <a:r>
              <a:rPr lang="en-ZA" sz="3600" dirty="0" smtClean="0"/>
              <a:t>machinery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 startAt="9"/>
            </a:pPr>
            <a:r>
              <a:rPr lang="en-ZA" sz="2800" dirty="0"/>
              <a:t>Never attempt to clean a machine in motion; </a:t>
            </a:r>
            <a:r>
              <a:rPr lang="en-ZA" sz="2800" dirty="0" smtClean="0"/>
              <a:t/>
            </a:r>
            <a:br>
              <a:rPr lang="en-ZA" sz="2800" dirty="0" smtClean="0"/>
            </a:br>
            <a:r>
              <a:rPr lang="en-ZA" sz="2800" dirty="0" smtClean="0"/>
              <a:t>switch </a:t>
            </a:r>
            <a:r>
              <a:rPr lang="en-ZA" sz="2800" dirty="0"/>
              <a:t>it off or use a lock-out procedure.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9"/>
            </a:pPr>
            <a:r>
              <a:rPr lang="en-ZA" sz="2800" dirty="0"/>
              <a:t>Never use a machine that has a danger tag attached to it.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9"/>
            </a:pPr>
            <a:r>
              <a:rPr lang="en-ZA" sz="2800" dirty="0"/>
              <a:t>Do not wear jewellery, loose clothing or long hair as it may get caught in moving parts.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9"/>
            </a:pPr>
            <a:r>
              <a:rPr lang="en-ZA" sz="2800" dirty="0"/>
              <a:t>Adequate lighting is needed for the operation of machinery.</a:t>
            </a:r>
          </a:p>
        </p:txBody>
      </p:sp>
    </p:spTree>
    <p:extLst>
      <p:ext uri="{BB962C8B-B14F-4D97-AF65-F5344CB8AC3E}">
        <p14:creationId xmlns:p14="http://schemas.microsoft.com/office/powerpoint/2010/main" val="11499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Hydraulic systems and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399734" cy="4351338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ZA" sz="2800" dirty="0"/>
              <a:t>Do not operate a hydraulic system or tool unless thoroughly trained or under the supervision of an instructor.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ZA" sz="2800" dirty="0"/>
              <a:t>Always wear safety equipment such as goggles, ear and head protection, as well as safety shoes when operating the tool.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ZA" sz="2800" dirty="0"/>
              <a:t>Do not inspect or clean the tool while the hydraulic power source is connected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6360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54" y="1412776"/>
            <a:ext cx="4303390" cy="4896544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 startAt="4"/>
            </a:pPr>
            <a:r>
              <a:rPr lang="en-ZA" sz="2600" dirty="0" smtClean="0"/>
              <a:t>Ensure </a:t>
            </a:r>
            <a:r>
              <a:rPr lang="en-ZA" sz="2600" dirty="0"/>
              <a:t>that all hose connections are tight</a:t>
            </a:r>
            <a:r>
              <a:rPr lang="en-ZA" sz="2600" dirty="0" smtClean="0"/>
              <a:t>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ZA" sz="2600" dirty="0"/>
              <a:t>Do not operate a damaged, improperly adjusted or incompletely assembled hydraulic system.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5"/>
            </a:pPr>
            <a:r>
              <a:rPr lang="en-ZA" sz="2600" dirty="0"/>
              <a:t>Do not exceed the rated limits of the tool or use the tool for applications beyond its design capacity</a:t>
            </a:r>
            <a:r>
              <a:rPr lang="en-ZA" sz="2600" dirty="0" smtClean="0"/>
              <a:t>.</a:t>
            </a:r>
            <a:endParaRPr lang="en-ZA" sz="260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715763"/>
            <a:ext cx="2424149" cy="363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5457418"/>
            <a:ext cx="3056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6.16 Ensure that all </a:t>
            </a:r>
            <a:r>
              <a:rPr lang="en-ZA" sz="2000" i="1" dirty="0" smtClean="0"/>
              <a:t>hose connections </a:t>
            </a:r>
            <a:r>
              <a:rPr lang="en-ZA" sz="2000" i="1" dirty="0"/>
              <a:t>are tight</a:t>
            </a:r>
            <a:endParaRPr lang="en-GB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3272" y="282952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Hydraulic systems and tools</a:t>
            </a:r>
            <a:br>
              <a:rPr lang="en-ZA" dirty="0" smtClean="0"/>
            </a:br>
            <a:endParaRPr lang="en-ZA" b="0" i="1" dirty="0"/>
          </a:p>
        </p:txBody>
      </p:sp>
    </p:spTree>
    <p:extLst>
      <p:ext uri="{BB962C8B-B14F-4D97-AF65-F5344CB8AC3E}">
        <p14:creationId xmlns:p14="http://schemas.microsoft.com/office/powerpoint/2010/main" val="7811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706" y="18864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Hydraulic systems and </a:t>
            </a:r>
            <a:r>
              <a:rPr lang="en-ZA" dirty="0" smtClean="0"/>
              <a:t>tools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82" y="1549592"/>
            <a:ext cx="4178077" cy="4427610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 startAt="7"/>
            </a:pPr>
            <a:r>
              <a:rPr lang="en-ZA" sz="2800" dirty="0" smtClean="0"/>
              <a:t>Always </a:t>
            </a:r>
            <a:r>
              <a:rPr lang="en-ZA" sz="2800" dirty="0"/>
              <a:t>keep critical hydraulic system </a:t>
            </a:r>
            <a:r>
              <a:rPr lang="en-ZA" sz="2800" dirty="0" smtClean="0"/>
              <a:t>markings legible/visible.</a:t>
            </a:r>
            <a:endParaRPr lang="en-ZA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 startAt="7"/>
            </a:pPr>
            <a:r>
              <a:rPr lang="en-ZA" sz="2800" dirty="0"/>
              <a:t>Keep in mind that hydraulic power tools can produce an extreme amount of pressure.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7"/>
            </a:pPr>
            <a:r>
              <a:rPr lang="en-ZA" sz="2800" dirty="0"/>
              <a:t>Ensure that the surfaces are free of any </a:t>
            </a:r>
            <a:r>
              <a:rPr lang="en-ZA" sz="2800" dirty="0" smtClean="0"/>
              <a:t>oil.</a:t>
            </a:r>
            <a:endParaRPr lang="en-Z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r="8393"/>
          <a:stretch/>
        </p:blipFill>
        <p:spPr>
          <a:xfrm>
            <a:off x="5056309" y="2132856"/>
            <a:ext cx="3261601" cy="2592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4857501"/>
            <a:ext cx="3061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6.17 A warning sticker on a hydraulic valve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7734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721204" cy="1325563"/>
          </a:xfrm>
        </p:spPr>
        <p:txBody>
          <a:bodyPr/>
          <a:lstStyle/>
          <a:p>
            <a:r>
              <a:rPr lang="en-ZA" dirty="0"/>
              <a:t>Pneumatic systems and tools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711148"/>
              </p:ext>
            </p:extLst>
          </p:nvPr>
        </p:nvGraphicFramePr>
        <p:xfrm>
          <a:off x="467544" y="1916832"/>
          <a:ext cx="7344816" cy="41985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xmlns="" val="3087611643"/>
                    </a:ext>
                  </a:extLst>
                </a:gridCol>
              </a:tblGrid>
              <a:tr h="939924">
                <a:tc>
                  <a:txBody>
                    <a:bodyPr/>
                    <a:lstStyle/>
                    <a:p>
                      <a:pPr algn="l"/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>Dangers </a:t>
                      </a:r>
                      <a:r>
                        <a:rPr lang="en-ZA" sz="2400" dirty="0">
                          <a:solidFill>
                            <a:schemeClr val="bg1"/>
                          </a:solidFill>
                        </a:rPr>
                        <a:t>associated with the use of </a:t>
                      </a:r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ZA" sz="2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>pneumatic systems </a:t>
                      </a:r>
                      <a:r>
                        <a:rPr lang="en-ZA" sz="2400" dirty="0">
                          <a:solidFill>
                            <a:schemeClr val="bg1"/>
                          </a:solidFill>
                        </a:rPr>
                        <a:t>and tools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918738172"/>
                  </a:ext>
                </a:extLst>
              </a:tr>
              <a:tr h="87197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Before operating a pneumatic system, inspect the air hose and check</a:t>
                      </a:r>
                      <a:r>
                        <a:rPr lang="en-ZA" sz="2200" b="0" baseline="0" dirty="0"/>
                        <a:t> </a:t>
                      </a:r>
                      <a:r>
                        <a:rPr lang="en-ZA" sz="2200" b="0" dirty="0"/>
                        <a:t>it for leaks or damage.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4281594567"/>
                  </a:ext>
                </a:extLst>
              </a:tr>
              <a:tr h="87197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Blow air through the air hose to free it of foreign materials before connecting it to the tool.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145588575"/>
                  </a:ext>
                </a:extLst>
              </a:tr>
              <a:tr h="50488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Keep the air hose clean and free of lubricants.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634637378"/>
                  </a:ext>
                </a:extLst>
              </a:tr>
              <a:tr h="50488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Never point the air hose at another person.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2057201508"/>
                  </a:ext>
                </a:extLst>
              </a:tr>
              <a:tr h="50488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Pneumatic tools must have complete lubrication.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68314508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5820" y="1412776"/>
            <a:ext cx="773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Dangers associated with the use of pneumatic systems and tools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0696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21204" cy="1325563"/>
          </a:xfrm>
        </p:spPr>
        <p:txBody>
          <a:bodyPr/>
          <a:lstStyle/>
          <a:p>
            <a:r>
              <a:rPr lang="en-ZA" dirty="0"/>
              <a:t>Pneumatic systems and tools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733485"/>
              </p:ext>
            </p:extLst>
          </p:nvPr>
        </p:nvGraphicFramePr>
        <p:xfrm>
          <a:off x="539552" y="1844824"/>
          <a:ext cx="7301458" cy="43322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01458">
                  <a:extLst>
                    <a:ext uri="{9D8B030D-6E8A-4147-A177-3AD203B41FA5}">
                      <a16:colId xmlns:a16="http://schemas.microsoft.com/office/drawing/2014/main" xmlns="" val="3087611643"/>
                    </a:ext>
                  </a:extLst>
                </a:gridCol>
              </a:tblGrid>
              <a:tr h="919630">
                <a:tc>
                  <a:txBody>
                    <a:bodyPr/>
                    <a:lstStyle/>
                    <a:p>
                      <a:pPr algn="l"/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>Dangers associated with the use of </a:t>
                      </a:r>
                      <a:br>
                        <a:rPr lang="en-ZA" sz="2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>pneumatic systems and tools</a:t>
                      </a:r>
                      <a:r>
                        <a:rPr lang="en-ZA" sz="2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2000" b="0" i="1" dirty="0" smtClean="0">
                          <a:solidFill>
                            <a:schemeClr val="bg1"/>
                          </a:solidFill>
                        </a:rPr>
                        <a:t>(continued</a:t>
                      </a:r>
                      <a:r>
                        <a:rPr lang="en-ZA" sz="2000" b="0" i="1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Z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918738172"/>
                  </a:ext>
                </a:extLst>
              </a:tr>
              <a:tr h="85314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When working continuously with a pneumatic tool, regularly check</a:t>
                      </a:r>
                      <a:r>
                        <a:rPr lang="en-ZA" sz="2200" b="0" baseline="0" dirty="0"/>
                        <a:t> </a:t>
                      </a:r>
                      <a:r>
                        <a:rPr lang="en-ZA" sz="2200" b="0" dirty="0"/>
                        <a:t>the lubricator.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4281594567"/>
                  </a:ext>
                </a:extLst>
              </a:tr>
              <a:tr h="85314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Keep your pneumatic tools clean and lubricated and you will have</a:t>
                      </a:r>
                      <a:r>
                        <a:rPr lang="en-ZA" sz="2200" b="0" baseline="0" dirty="0"/>
                        <a:t> </a:t>
                      </a:r>
                      <a:r>
                        <a:rPr lang="en-ZA" sz="2200" b="0" dirty="0"/>
                        <a:t>few operating problems.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145588575"/>
                  </a:ext>
                </a:extLst>
              </a:tr>
              <a:tr h="85314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Wear safety glasses or goggles, or a face shield and other pertinent equipment.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634637378"/>
                  </a:ext>
                </a:extLst>
              </a:tr>
              <a:tr h="85314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Post warning signs where pneumatic tools are used. </a:t>
                      </a:r>
                      <a:r>
                        <a:rPr lang="en-ZA" sz="2200" b="0" dirty="0" smtClean="0"/>
                        <a:t/>
                      </a:r>
                      <a:br>
                        <a:rPr lang="en-ZA" sz="2200" b="0" dirty="0" smtClean="0"/>
                      </a:br>
                      <a:r>
                        <a:rPr lang="en-ZA" sz="2200" b="0" dirty="0" smtClean="0"/>
                        <a:t>Set </a:t>
                      </a:r>
                      <a:r>
                        <a:rPr lang="en-ZA" sz="2200" b="0" dirty="0"/>
                        <a:t>up</a:t>
                      </a:r>
                      <a:r>
                        <a:rPr lang="en-ZA" sz="2200" b="0" baseline="0" dirty="0"/>
                        <a:t> safety equipment where necessary. </a:t>
                      </a:r>
                      <a:endParaRPr lang="en-ZA" sz="2200" b="0" dirty="0"/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20572015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1340925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Dangers associated with the use of pneumatic systems and tools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088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02" y="73142"/>
            <a:ext cx="7721204" cy="1325563"/>
          </a:xfrm>
        </p:spPr>
        <p:txBody>
          <a:bodyPr/>
          <a:lstStyle/>
          <a:p>
            <a:r>
              <a:rPr lang="en-ZA" dirty="0"/>
              <a:t>Pneumatic systems and tools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169550"/>
              </p:ext>
            </p:extLst>
          </p:nvPr>
        </p:nvGraphicFramePr>
        <p:xfrm>
          <a:off x="510902" y="1603642"/>
          <a:ext cx="7445474" cy="44896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45474">
                  <a:extLst>
                    <a:ext uri="{9D8B030D-6E8A-4147-A177-3AD203B41FA5}">
                      <a16:colId xmlns:a16="http://schemas.microsoft.com/office/drawing/2014/main" xmlns="" val="3087611643"/>
                    </a:ext>
                  </a:extLst>
                </a:gridCol>
              </a:tblGrid>
              <a:tr h="901006">
                <a:tc>
                  <a:txBody>
                    <a:bodyPr/>
                    <a:lstStyle/>
                    <a:p>
                      <a:pPr algn="l"/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>Dangers associated with the use of </a:t>
                      </a:r>
                      <a:br>
                        <a:rPr lang="en-ZA" sz="2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>pneumatic systems and tools</a:t>
                      </a:r>
                      <a:r>
                        <a:rPr lang="en-ZA" sz="2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2000" b="0" i="1" dirty="0" smtClean="0">
                          <a:solidFill>
                            <a:schemeClr val="bg1"/>
                          </a:solidFill>
                        </a:rPr>
                        <a:t>(continued)</a:t>
                      </a:r>
                      <a:endParaRPr lang="en-Z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918738172"/>
                  </a:ext>
                </a:extLst>
              </a:tr>
              <a:tr h="83586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Use only the attachments that the manufacturer recommends.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4281594567"/>
                  </a:ext>
                </a:extLst>
              </a:tr>
              <a:tr h="48398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Use the proper hose and fittings of the correct diameter.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145588575"/>
                  </a:ext>
                </a:extLst>
              </a:tr>
              <a:tr h="83586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Use hoses specifically designed to resist</a:t>
                      </a:r>
                      <a:r>
                        <a:rPr lang="en-ZA" sz="2200" b="0" baseline="0" dirty="0"/>
                        <a:t> </a:t>
                      </a:r>
                      <a:r>
                        <a:rPr lang="en-ZA" sz="2200" b="0" dirty="0"/>
                        <a:t>abrasion, cutting, crushing and failure</a:t>
                      </a:r>
                      <a:r>
                        <a:rPr lang="en-ZA" sz="2200" b="0" baseline="0" dirty="0"/>
                        <a:t> </a:t>
                      </a:r>
                      <a:r>
                        <a:rPr lang="en-ZA" sz="2200" b="0" dirty="0"/>
                        <a:t>from continuous flexing.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634637378"/>
                  </a:ext>
                </a:extLst>
              </a:tr>
              <a:tr h="59706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Ensure that hose connections fit properly</a:t>
                      </a:r>
                      <a:r>
                        <a:rPr lang="en-ZA" sz="2200" b="0" baseline="0" dirty="0"/>
                        <a:t>.</a:t>
                      </a:r>
                      <a:endParaRPr lang="en-ZA" sz="2200" b="0" dirty="0"/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2057201508"/>
                  </a:ext>
                </a:extLst>
              </a:tr>
              <a:tr h="83586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Install quick disconnects of a pressure-release type rather</a:t>
                      </a:r>
                      <a:r>
                        <a:rPr lang="en-ZA" sz="2200" b="0" baseline="0" dirty="0"/>
                        <a:t> </a:t>
                      </a:r>
                      <a:r>
                        <a:rPr lang="en-ZA" sz="2200" b="0" dirty="0"/>
                        <a:t>than a disengagement</a:t>
                      </a:r>
                      <a:r>
                        <a:rPr lang="en-ZA" sz="2200" b="0" baseline="0" dirty="0"/>
                        <a:t> </a:t>
                      </a:r>
                      <a:r>
                        <a:rPr lang="en-ZA" sz="2200" b="0" dirty="0"/>
                        <a:t>type.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8221455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1198650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Dangers associated with the use of pneumatic systems and tools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706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38" y="188640"/>
            <a:ext cx="7721204" cy="1325563"/>
          </a:xfrm>
        </p:spPr>
        <p:txBody>
          <a:bodyPr/>
          <a:lstStyle/>
          <a:p>
            <a:r>
              <a:rPr lang="en-ZA" dirty="0"/>
              <a:t>Pneumatic systems and tools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49142"/>
              </p:ext>
            </p:extLst>
          </p:nvPr>
        </p:nvGraphicFramePr>
        <p:xfrm>
          <a:off x="539552" y="1988840"/>
          <a:ext cx="7445474" cy="40324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45474">
                  <a:extLst>
                    <a:ext uri="{9D8B030D-6E8A-4147-A177-3AD203B41FA5}">
                      <a16:colId xmlns:a16="http://schemas.microsoft.com/office/drawing/2014/main" xmlns="" val="3087611643"/>
                    </a:ext>
                  </a:extLst>
                </a:gridCol>
              </a:tblGrid>
              <a:tr h="933379">
                <a:tc>
                  <a:txBody>
                    <a:bodyPr/>
                    <a:lstStyle/>
                    <a:p>
                      <a:pPr algn="l"/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>Dangers associated with the use of </a:t>
                      </a:r>
                      <a:br>
                        <a:rPr lang="en-ZA" sz="2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>pneumatic systems and tools</a:t>
                      </a:r>
                      <a:r>
                        <a:rPr lang="en-ZA" sz="2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2000" b="0" i="1" dirty="0" smtClean="0">
                          <a:solidFill>
                            <a:schemeClr val="bg1"/>
                          </a:solidFill>
                        </a:rPr>
                        <a:t>(continued)</a:t>
                      </a:r>
                      <a:endParaRPr lang="en-Z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918738172"/>
                  </a:ext>
                </a:extLst>
              </a:tr>
              <a:tr h="86589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Attach the male end of the connector to</a:t>
                      </a:r>
                      <a:r>
                        <a:rPr lang="en-ZA" sz="2200" b="0" baseline="0" dirty="0"/>
                        <a:t> </a:t>
                      </a:r>
                      <a:r>
                        <a:rPr lang="en-ZA" sz="2200" b="0" dirty="0"/>
                        <a:t>the tool, not the hose.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4281594567"/>
                  </a:ext>
                </a:extLst>
              </a:tr>
              <a:tr h="86589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Turn off the air pressure to the hose when</a:t>
                      </a:r>
                      <a:r>
                        <a:rPr lang="en-ZA" sz="2200" b="0" baseline="0" dirty="0"/>
                        <a:t> </a:t>
                      </a:r>
                      <a:r>
                        <a:rPr lang="en-ZA" sz="2200" b="0" dirty="0"/>
                        <a:t>not in use or when changing power tools.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145588575"/>
                  </a:ext>
                </a:extLst>
              </a:tr>
              <a:tr h="50137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Do not carry a pneumatic tool by its hose.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634637378"/>
                  </a:ext>
                </a:extLst>
              </a:tr>
              <a:tr h="86589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b="0" dirty="0"/>
                        <a:t>Avoid creating trip hazards caused by hoses laid across walkways</a:t>
                      </a:r>
                      <a:r>
                        <a:rPr lang="en-ZA" sz="2200" b="0" baseline="0" dirty="0"/>
                        <a:t> </a:t>
                      </a:r>
                      <a:r>
                        <a:rPr lang="en-ZA" sz="2200" b="0" dirty="0"/>
                        <a:t>or curled underfoot.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20572015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151220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Dangers associated with the use of pneumatic systems and tools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554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02" y="188640"/>
            <a:ext cx="7721204" cy="1325563"/>
          </a:xfrm>
        </p:spPr>
        <p:txBody>
          <a:bodyPr/>
          <a:lstStyle/>
          <a:p>
            <a:r>
              <a:rPr lang="en-ZA" dirty="0"/>
              <a:t>Pneumatic systems and tools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635303"/>
              </p:ext>
            </p:extLst>
          </p:nvPr>
        </p:nvGraphicFramePr>
        <p:xfrm>
          <a:off x="510902" y="1988840"/>
          <a:ext cx="7445474" cy="31683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45474">
                  <a:extLst>
                    <a:ext uri="{9D8B030D-6E8A-4147-A177-3AD203B41FA5}">
                      <a16:colId xmlns:a16="http://schemas.microsoft.com/office/drawing/2014/main" xmlns="" val="3087611643"/>
                    </a:ext>
                  </a:extLst>
                </a:gridCol>
              </a:tblGrid>
              <a:tr h="933910">
                <a:tc>
                  <a:txBody>
                    <a:bodyPr/>
                    <a:lstStyle/>
                    <a:p>
                      <a:pPr algn="l"/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>Dangers associated with the use of </a:t>
                      </a:r>
                      <a:br>
                        <a:rPr lang="en-ZA" sz="2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2400" dirty="0" smtClean="0">
                          <a:solidFill>
                            <a:schemeClr val="bg1"/>
                          </a:solidFill>
                        </a:rPr>
                        <a:t>pneumatic systems and tools</a:t>
                      </a:r>
                      <a:r>
                        <a:rPr lang="en-ZA" sz="2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2000" b="0" i="1" dirty="0" smtClean="0">
                          <a:solidFill>
                            <a:schemeClr val="bg1"/>
                          </a:solidFill>
                        </a:rPr>
                        <a:t>(continued)</a:t>
                      </a:r>
                      <a:endParaRPr lang="en-Z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918738172"/>
                  </a:ext>
                </a:extLst>
              </a:tr>
              <a:tr h="50165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dirty="0"/>
                        <a:t>Do not use compressed air to clean dirt from clothes.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4281594567"/>
                  </a:ext>
                </a:extLst>
              </a:tr>
              <a:tr h="86639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dirty="0"/>
                        <a:t>Take care when making operating adjustments to flow regulators.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145588575"/>
                  </a:ext>
                </a:extLst>
              </a:tr>
              <a:tr h="86639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200" dirty="0"/>
                        <a:t>Do not remove silencers, exhaust port filters and other types of port fittings while the system is pressurised.</a:t>
                      </a:r>
                    </a:p>
                  </a:txBody>
                  <a:tcPr marL="111682" marR="111682" marT="55841" marB="55841"/>
                </a:tc>
                <a:extLst>
                  <a:ext uri="{0D108BD9-81ED-4DB2-BD59-A6C34878D82A}">
                    <a16:rowId xmlns:a16="http://schemas.microsoft.com/office/drawing/2014/main" xmlns="" val="163463737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151420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Dangers associated with the use of pneumatic systems and tools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210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21204" cy="1325563"/>
          </a:xfrm>
        </p:spPr>
        <p:txBody>
          <a:bodyPr>
            <a:noAutofit/>
          </a:bodyPr>
          <a:lstStyle/>
          <a:p>
            <a:r>
              <a:rPr lang="en-ZA" sz="4000" dirty="0"/>
              <a:t>The implications of non-adherence to safety measures as stipulated by the manufacturers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4903"/>
            <a:ext cx="7721204" cy="3612059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Severe bodily injury or loss of life.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Damage to or failure of the equipment.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Voiding of the warranty of the equipment.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419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Safety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1609"/>
            <a:ext cx="7327726" cy="4051647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dirty="0"/>
              <a:t>When to write safety procedures</a:t>
            </a:r>
            <a:r>
              <a:rPr lang="en-ZA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/>
              <a:t>Designing a new job or task.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/>
              <a:t>Changing a job or task.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/>
              <a:t>Installing new equipment in the workplace.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/>
              <a:t>Reviewing a procedure</a:t>
            </a:r>
            <a:r>
              <a:rPr lang="en-ZA" sz="3200" dirty="0" smtClean="0"/>
              <a:t>.</a:t>
            </a:r>
            <a:endParaRPr lang="en-ZA" sz="3200" dirty="0"/>
          </a:p>
          <a:p>
            <a:pPr marL="0" indent="0">
              <a:buNone/>
            </a:pPr>
            <a:endParaRPr lang="en-ZA" sz="3200" dirty="0"/>
          </a:p>
          <a:p>
            <a:pPr marL="0" indent="0">
              <a:buNone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66951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99                                                                                          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20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641" y="116632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Safety </a:t>
            </a:r>
            <a:r>
              <a:rPr lang="en-ZA" dirty="0" smtClean="0"/>
              <a:t>procedures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436" y="1268760"/>
            <a:ext cx="7721204" cy="4483695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ZA" sz="3200" dirty="0"/>
              <a:t>Safety procedure should identify</a:t>
            </a:r>
            <a:r>
              <a:rPr lang="en-ZA" sz="3200" dirty="0" smtClean="0"/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800" dirty="0"/>
              <a:t>The supervisor and the employees.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800" dirty="0"/>
              <a:t>The tasks that pose risks.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800" dirty="0"/>
              <a:t>The equipment that is used in these tasks.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800" dirty="0"/>
              <a:t>The control measures.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800" dirty="0"/>
              <a:t>Any training or qualification needed.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800" dirty="0"/>
              <a:t>The PPE to be worn.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800" dirty="0"/>
              <a:t>Actions to be undertaken to address safety issues that may arise.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164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21204" cy="605546"/>
          </a:xfrm>
        </p:spPr>
        <p:txBody>
          <a:bodyPr>
            <a:noAutofit/>
          </a:bodyPr>
          <a:lstStyle/>
          <a:p>
            <a:pPr algn="r"/>
            <a:r>
              <a:rPr lang="en-GB" sz="2800" dirty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Personal protective equipment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Personel protective equipm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Electrical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6065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Dangers of </a:t>
            </a:r>
          </a:p>
          <a:p>
            <a:pPr marL="0" indent="0">
              <a:buNone/>
            </a:pPr>
            <a:r>
              <a:rPr lang="en-ZA" dirty="0"/>
              <a:t>electricity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59818"/>
            <a:ext cx="3096344" cy="4229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936" y="5684848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6.2 ‘Beware of high voltage’ sign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1597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400" dirty="0"/>
              <a:t>Types of injuries associated with electricity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1649"/>
            <a:ext cx="7721204" cy="1027311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The four main types of electrical injuries: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0735" y="3284984"/>
            <a:ext cx="68407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Electrocution.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Electric shock.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Burns.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/>
              <a:t>Falls.</a:t>
            </a:r>
          </a:p>
          <a:p>
            <a:pPr>
              <a:spcAft>
                <a:spcPts val="600"/>
              </a:spcAft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381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24639</TotalTime>
  <Words>2080</Words>
  <Application>Microsoft Office PowerPoint</Application>
  <PresentationFormat>On-screen Show (4:3)</PresentationFormat>
  <Paragraphs>284</Paragraphs>
  <Slides>50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NCV template with logos</vt:lpstr>
      <vt:lpstr>Custom Design</vt:lpstr>
      <vt:lpstr>PowerPoint Presentation</vt:lpstr>
      <vt:lpstr>Engineering Systems </vt:lpstr>
      <vt:lpstr>Safety measures relating to different engineering systems</vt:lpstr>
      <vt:lpstr>Electrical and electronic systems</vt:lpstr>
      <vt:lpstr>Safety procedures</vt:lpstr>
      <vt:lpstr>Safety procedures</vt:lpstr>
      <vt:lpstr>VIDEO: Personal protective equipment</vt:lpstr>
      <vt:lpstr>Electrical systems</vt:lpstr>
      <vt:lpstr>Types of injuries associated with electricity</vt:lpstr>
      <vt:lpstr>Electrical accidents</vt:lpstr>
      <vt:lpstr>Electrical accidents</vt:lpstr>
      <vt:lpstr>Electrical safeguards</vt:lpstr>
      <vt:lpstr>Safety precautions when working with or near electricity</vt:lpstr>
      <vt:lpstr>Safety precautions when working with or near electricity</vt:lpstr>
      <vt:lpstr>Electric power tools</vt:lpstr>
      <vt:lpstr>Electric power tools</vt:lpstr>
      <vt:lpstr>Electric power tools</vt:lpstr>
      <vt:lpstr>Electric power tools</vt:lpstr>
      <vt:lpstr>Electric power tools</vt:lpstr>
      <vt:lpstr>Electronic systems</vt:lpstr>
      <vt:lpstr>Electronic systems</vt:lpstr>
      <vt:lpstr>Electrostatic charges</vt:lpstr>
      <vt:lpstr>Electrostatic charges</vt:lpstr>
      <vt:lpstr>Mechanical, hydraulic and pneumatic systems</vt:lpstr>
      <vt:lpstr>Mechanical systems</vt:lpstr>
      <vt:lpstr>Mechanical hazards include:</vt:lpstr>
      <vt:lpstr>PowerPoint Presentation</vt:lpstr>
      <vt:lpstr>Non-mechanical hazards include:</vt:lpstr>
      <vt:lpstr>Machine guards</vt:lpstr>
      <vt:lpstr>Types of machine guards</vt:lpstr>
      <vt:lpstr>VIDEO: Machine guard</vt:lpstr>
      <vt:lpstr>Safety devices</vt:lpstr>
      <vt:lpstr>Machine guards and safety devices</vt:lpstr>
      <vt:lpstr>Machine guards and safety devices</vt:lpstr>
      <vt:lpstr>Why and how workers are injured by machinery</vt:lpstr>
      <vt:lpstr>Why and how workers are injured by machinery</vt:lpstr>
      <vt:lpstr>Where mechanical hazards occur</vt:lpstr>
      <vt:lpstr>General safety precautions relating to the use of machinery</vt:lpstr>
      <vt:lpstr>General safety precautions relating to the use of machinery</vt:lpstr>
      <vt:lpstr>General safety precautions relating to the use of machinery</vt:lpstr>
      <vt:lpstr>Hydraulic systems and tools</vt:lpstr>
      <vt:lpstr>PowerPoint Presentation</vt:lpstr>
      <vt:lpstr>Hydraulic systems and tools</vt:lpstr>
      <vt:lpstr>Pneumatic systems and tools</vt:lpstr>
      <vt:lpstr>Pneumatic systems and tools</vt:lpstr>
      <vt:lpstr>Pneumatic systems and tools</vt:lpstr>
      <vt:lpstr>Pneumatic systems and tools</vt:lpstr>
      <vt:lpstr>Pneumatic systems and tools</vt:lpstr>
      <vt:lpstr>The implications of non-adherence to safety measures as stipulated by the manufacturers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282</cp:revision>
  <dcterms:created xsi:type="dcterms:W3CDTF">2016-06-09T09:26:44Z</dcterms:created>
  <dcterms:modified xsi:type="dcterms:W3CDTF">2016-12-15T08:42:04Z</dcterms:modified>
</cp:coreProperties>
</file>